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7"/>
  </p:notesMasterIdLst>
  <p:handoutMasterIdLst>
    <p:handoutMasterId r:id="rId18"/>
  </p:handoutMasterIdLst>
  <p:sldIdLst>
    <p:sldId id="280" r:id="rId2"/>
    <p:sldId id="319" r:id="rId3"/>
    <p:sldId id="320" r:id="rId4"/>
    <p:sldId id="321" r:id="rId5"/>
    <p:sldId id="322" r:id="rId6"/>
    <p:sldId id="323" r:id="rId7"/>
    <p:sldId id="324" r:id="rId8"/>
    <p:sldId id="325" r:id="rId9"/>
    <p:sldId id="326" r:id="rId10"/>
    <p:sldId id="327" r:id="rId11"/>
    <p:sldId id="328" r:id="rId12"/>
    <p:sldId id="329" r:id="rId13"/>
    <p:sldId id="330" r:id="rId14"/>
    <p:sldId id="318" r:id="rId15"/>
    <p:sldId id="301" r:id="rId16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4C5E"/>
    <a:srgbClr val="6BAA75"/>
    <a:srgbClr val="545454"/>
    <a:srgbClr val="DFCC74"/>
    <a:srgbClr val="75485E"/>
    <a:srgbClr val="CB904D"/>
    <a:srgbClr val="4D7EA8"/>
    <a:srgbClr val="01295F"/>
    <a:srgbClr val="54414E"/>
    <a:srgbClr val="C5E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7"/>
    <p:restoredTop sz="89416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8/6/19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Is it a </a:t>
            </a:r>
            <a:r>
              <a:rPr lang="en-US" altLang="en-US" sz="8800">
                <a:latin typeface="Arial" charset="0"/>
                <a:ea typeface="ＭＳ Ｐゴシック" charset="-128"/>
              </a:rPr>
              <a:t>strategic project?</a:t>
            </a:r>
            <a:endParaRPr lang="en-US" altLang="en-US" sz="8800" dirty="0">
              <a:latin typeface="Arial" charset="0"/>
              <a:ea typeface="ＭＳ Ｐゴシック" charset="-128"/>
            </a:endParaRP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97B00-6B1D-6B4D-AA86-791937A7D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4EA1F-8F36-A64A-B88E-1A3EFB82165D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Company finds it is difficult to retain employees</a:t>
            </a:r>
          </a:p>
          <a:p>
            <a:r>
              <a:rPr lang="en-US" dirty="0"/>
              <a:t>HR produces a report for management using the company’s front-end reporting system</a:t>
            </a:r>
          </a:p>
          <a:p>
            <a:r>
              <a:rPr lang="en-US" dirty="0"/>
              <a:t>Report is delivered to HR and management</a:t>
            </a:r>
          </a:p>
          <a:p>
            <a:r>
              <a:rPr lang="en-US" dirty="0"/>
              <a:t>Reports are read but generally no action is taken</a:t>
            </a:r>
          </a:p>
          <a:p>
            <a:r>
              <a:rPr lang="en-US" dirty="0"/>
              <a:t>Often reports are argued over in management meetings</a:t>
            </a:r>
          </a:p>
        </p:txBody>
      </p:sp>
    </p:spTree>
    <p:extLst>
      <p:ext uri="{BB962C8B-B14F-4D97-AF65-F5344CB8AC3E}">
        <p14:creationId xmlns:p14="http://schemas.microsoft.com/office/powerpoint/2010/main" val="193717463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83F5397-4622-7F4D-9F91-F8F95EEB7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A5BB30-8C7C-2A4D-9CA4-E2A6566FE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002" y="2544762"/>
            <a:ext cx="17965271" cy="88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391390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849CB-9D51-F542-94D1-E4D2D9AC7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process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C9167-DD9C-6945-A205-DFD6D938C4A8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Use data mining to identify which employees leave the company, why, and when</a:t>
            </a:r>
          </a:p>
          <a:p>
            <a:r>
              <a:rPr lang="en-US" dirty="0"/>
              <a:t>Attempt to retain the employees with salary packages, education and training, or dialogue with management</a:t>
            </a:r>
          </a:p>
          <a:p>
            <a:r>
              <a:rPr lang="en-US" dirty="0"/>
              <a:t>Could also use insights when hiring new employees</a:t>
            </a:r>
          </a:p>
          <a:p>
            <a:r>
              <a:rPr lang="en-US" dirty="0"/>
              <a:t>Managing employees also incentivized to act on the new data</a:t>
            </a:r>
          </a:p>
        </p:txBody>
      </p:sp>
    </p:spTree>
    <p:extLst>
      <p:ext uri="{BB962C8B-B14F-4D97-AF65-F5344CB8AC3E}">
        <p14:creationId xmlns:p14="http://schemas.microsoft.com/office/powerpoint/2010/main" val="3324237789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752DCB3-1D05-3B4B-B89B-6A15A97FB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7DE92F-CA18-5749-A69E-5DC6A0FBE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434" y="2239962"/>
            <a:ext cx="15818408" cy="970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345979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9A3D1F-F699-E64A-8DF2-D2469B934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6038"/>
            <a:ext cx="23409275" cy="15545787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655637" y="6091105"/>
            <a:ext cx="8686800" cy="6512057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9470BD-DECC-E544-8410-27BD7AF23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F4AB81-E8B4-7C4B-8C28-4FFE49C65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464" y="2620962"/>
            <a:ext cx="9525000" cy="9309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163D7F-728F-2A4E-841B-770AB3B2D5E6}"/>
              </a:ext>
            </a:extLst>
          </p:cNvPr>
          <p:cNvSpPr txBox="1"/>
          <p:nvPr/>
        </p:nvSpPr>
        <p:spPr>
          <a:xfrm>
            <a:off x="12238037" y="2620962"/>
            <a:ext cx="88392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Chapter 1 we talked through the radio station example and decided to do the project based on a simple business case.</a:t>
            </a:r>
          </a:p>
          <a:p>
            <a:endParaRPr lang="en-US" sz="3200" dirty="0"/>
          </a:p>
          <a:p>
            <a:r>
              <a:rPr lang="en-US" sz="3200" dirty="0"/>
              <a:t>This chapter will discuss how we take a wider perspective. Instead of looking at each initiative individually, we want to consider the business as a whole.</a:t>
            </a:r>
          </a:p>
        </p:txBody>
      </p:sp>
    </p:spTree>
    <p:extLst>
      <p:ext uri="{BB962C8B-B14F-4D97-AF65-F5344CB8AC3E}">
        <p14:creationId xmlns:p14="http://schemas.microsoft.com/office/powerpoint/2010/main" val="3625110329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59CC2-4345-5648-A604-3BD2D3C01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BA28C-E572-6549-8FE6-B2B89CA70289}"/>
              </a:ext>
            </a:extLst>
          </p:cNvPr>
          <p:cNvSpPr txBox="1"/>
          <p:nvPr/>
        </p:nvSpPr>
        <p:spPr>
          <a:xfrm>
            <a:off x="8847138" y="3763962"/>
            <a:ext cx="48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Is the project strategic?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DF15BF-F92B-614A-95DD-8C21D4C17771}"/>
              </a:ext>
            </a:extLst>
          </p:cNvPr>
          <p:cNvSpPr txBox="1"/>
          <p:nvPr/>
        </p:nvSpPr>
        <p:spPr>
          <a:xfrm>
            <a:off x="5608637" y="7421562"/>
            <a:ext cx="220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Do it!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3CA3DB-BC50-2E41-A75B-F03FC1486FA8}"/>
              </a:ext>
            </a:extLst>
          </p:cNvPr>
          <p:cNvSpPr txBox="1"/>
          <p:nvPr/>
        </p:nvSpPr>
        <p:spPr>
          <a:xfrm>
            <a:off x="14905037" y="7421562"/>
            <a:ext cx="2971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Asses whether we should do the project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A45FC77-B3A7-3540-AA18-73AA8BF0E3B5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6713537" y="4348737"/>
            <a:ext cx="4533901" cy="307282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A62635-E1D9-7E48-94B0-9D1FDF132B10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11247438" y="4348737"/>
            <a:ext cx="5143499" cy="307282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B11661-261F-084E-91B5-EC1AD1320DAD}"/>
              </a:ext>
            </a:extLst>
          </p:cNvPr>
          <p:cNvSpPr txBox="1"/>
          <p:nvPr/>
        </p:nvSpPr>
        <p:spPr>
          <a:xfrm>
            <a:off x="7646985" y="5262821"/>
            <a:ext cx="13335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Yes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AF1952-8888-B84C-8856-D26C726CD6A9}"/>
              </a:ext>
            </a:extLst>
          </p:cNvPr>
          <p:cNvSpPr txBox="1"/>
          <p:nvPr/>
        </p:nvSpPr>
        <p:spPr>
          <a:xfrm>
            <a:off x="13819187" y="5262821"/>
            <a:ext cx="13335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64712445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59CC2-4345-5648-A604-3BD2D3C01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BA28C-E572-6549-8FE6-B2B89CA70289}"/>
              </a:ext>
            </a:extLst>
          </p:cNvPr>
          <p:cNvSpPr txBox="1"/>
          <p:nvPr/>
        </p:nvSpPr>
        <p:spPr>
          <a:xfrm>
            <a:off x="8847138" y="3763962"/>
            <a:ext cx="48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Is the project strategic?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DF15BF-F92B-614A-95DD-8C21D4C17771}"/>
              </a:ext>
            </a:extLst>
          </p:cNvPr>
          <p:cNvSpPr txBox="1"/>
          <p:nvPr/>
        </p:nvSpPr>
        <p:spPr>
          <a:xfrm>
            <a:off x="3885828" y="7421562"/>
            <a:ext cx="61269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Relates to the  long-term or overall aims of the company.</a:t>
            </a:r>
          </a:p>
          <a:p>
            <a:pPr algn="ctr"/>
            <a:r>
              <a:rPr lang="en-US" sz="3200" dirty="0"/>
              <a:t>Will typically be research projects (remember lead data) that modify the business as a whole.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3CA3DB-BC50-2E41-A75B-F03FC1486FA8}"/>
              </a:ext>
            </a:extLst>
          </p:cNvPr>
          <p:cNvSpPr txBox="1"/>
          <p:nvPr/>
        </p:nvSpPr>
        <p:spPr>
          <a:xfrm>
            <a:off x="14215431" y="7421562"/>
            <a:ext cx="43510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Operational projects related to updating or creating processes.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A45FC77-B3A7-3540-AA18-73AA8BF0E3B5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flipH="1">
            <a:off x="6949298" y="4348737"/>
            <a:ext cx="4298140" cy="307282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A62635-E1D9-7E48-94B0-9D1FDF132B10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11247438" y="4348737"/>
            <a:ext cx="5143500" cy="307282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B11661-261F-084E-91B5-EC1AD1320DAD}"/>
              </a:ext>
            </a:extLst>
          </p:cNvPr>
          <p:cNvSpPr txBox="1"/>
          <p:nvPr/>
        </p:nvSpPr>
        <p:spPr>
          <a:xfrm>
            <a:off x="7646985" y="5262821"/>
            <a:ext cx="13335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Yes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AF1952-8888-B84C-8856-D26C726CD6A9}"/>
              </a:ext>
            </a:extLst>
          </p:cNvPr>
          <p:cNvSpPr txBox="1"/>
          <p:nvPr/>
        </p:nvSpPr>
        <p:spPr>
          <a:xfrm>
            <a:off x="13819187" y="5262821"/>
            <a:ext cx="13335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964374231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59CC2-4345-5648-A604-3BD2D3C01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BA28C-E572-6549-8FE6-B2B89CA70289}"/>
              </a:ext>
            </a:extLst>
          </p:cNvPr>
          <p:cNvSpPr txBox="1"/>
          <p:nvPr/>
        </p:nvSpPr>
        <p:spPr>
          <a:xfrm>
            <a:off x="8847138" y="3763962"/>
            <a:ext cx="4800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Is the project strategic?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DF15BF-F92B-614A-95DD-8C21D4C17771}"/>
              </a:ext>
            </a:extLst>
          </p:cNvPr>
          <p:cNvSpPr txBox="1"/>
          <p:nvPr/>
        </p:nvSpPr>
        <p:spPr>
          <a:xfrm>
            <a:off x="5608637" y="7421562"/>
            <a:ext cx="220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Do it!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3CA3DB-BC50-2E41-A75B-F03FC1486FA8}"/>
              </a:ext>
            </a:extLst>
          </p:cNvPr>
          <p:cNvSpPr txBox="1"/>
          <p:nvPr/>
        </p:nvSpPr>
        <p:spPr>
          <a:xfrm>
            <a:off x="14905037" y="7421562"/>
            <a:ext cx="2971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Asses whether we should do the project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A45FC77-B3A7-3540-AA18-73AA8BF0E3B5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6713537" y="4348737"/>
            <a:ext cx="4533901" cy="307282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A62635-E1D9-7E48-94B0-9D1FDF132B10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11247438" y="4348737"/>
            <a:ext cx="5143499" cy="307282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EB11661-261F-084E-91B5-EC1AD1320DAD}"/>
              </a:ext>
            </a:extLst>
          </p:cNvPr>
          <p:cNvSpPr txBox="1"/>
          <p:nvPr/>
        </p:nvSpPr>
        <p:spPr>
          <a:xfrm>
            <a:off x="7646985" y="5262821"/>
            <a:ext cx="13335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Yes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AF1952-8888-B84C-8856-D26C726CD6A9}"/>
              </a:ext>
            </a:extLst>
          </p:cNvPr>
          <p:cNvSpPr txBox="1"/>
          <p:nvPr/>
        </p:nvSpPr>
        <p:spPr>
          <a:xfrm>
            <a:off x="13819187" y="5262821"/>
            <a:ext cx="13335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No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BC50C4E-7556-8147-A275-011D7E209EA0}"/>
              </a:ext>
            </a:extLst>
          </p:cNvPr>
          <p:cNvSpPr/>
          <p:nvPr/>
        </p:nvSpPr>
        <p:spPr>
          <a:xfrm>
            <a:off x="14676439" y="7269162"/>
            <a:ext cx="3581398" cy="1981200"/>
          </a:xfrm>
          <a:prstGeom prst="roundRect">
            <a:avLst/>
          </a:prstGeom>
          <a:solidFill>
            <a:srgbClr val="C00000">
              <a:alpha val="43000"/>
            </a:srgb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b="1" dirty="0">
                <a:solidFill>
                  <a:schemeClr val="tx2">
                    <a:lumMod val="7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8637314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BE423-28E4-2944-83EE-86C04203F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967CB2-FD70-8F4C-A9A7-D3316E7FA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291" y="3992562"/>
            <a:ext cx="10214966" cy="4711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2B3BA9-62FE-0D4A-81E2-44AE8932D5D0}"/>
              </a:ext>
            </a:extLst>
          </p:cNvPr>
          <p:cNvSpPr txBox="1"/>
          <p:nvPr/>
        </p:nvSpPr>
        <p:spPr>
          <a:xfrm>
            <a:off x="13228637" y="3970838"/>
            <a:ext cx="8686800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Notes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Will clearly do any project with low cost and high benefit. Note that low cost may imply the project will be done quickly.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High cost and low benefit projects will likely be rejected quickly.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Low cost, low benefit may be done depending on other priorities</a:t>
            </a:r>
          </a:p>
        </p:txBody>
      </p:sp>
    </p:spTree>
    <p:extLst>
      <p:ext uri="{BB962C8B-B14F-4D97-AF65-F5344CB8AC3E}">
        <p14:creationId xmlns:p14="http://schemas.microsoft.com/office/powerpoint/2010/main" val="135867376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BE423-28E4-2944-83EE-86C04203F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Cost, High Benefit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967CB2-FD70-8F4C-A9A7-D3316E7FA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291" y="3992562"/>
            <a:ext cx="10214966" cy="4711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2B3BA9-62FE-0D4A-81E2-44AE8932D5D0}"/>
              </a:ext>
            </a:extLst>
          </p:cNvPr>
          <p:cNvSpPr txBox="1"/>
          <p:nvPr/>
        </p:nvSpPr>
        <p:spPr>
          <a:xfrm>
            <a:off x="13228637" y="3970838"/>
            <a:ext cx="8686800" cy="7679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Notes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Implies that the project will take considerable resources either from the analytics staff or from the department responsible for maintaining the solution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Need to make sure it doesn’t adversely affect the company’s agility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Agility meaning the ability to respond quickly to changes in the market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May need to add opportunity costs to the calculation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Sometimes projects of this nature get delayed for other projects</a:t>
            </a:r>
          </a:p>
        </p:txBody>
      </p:sp>
    </p:spTree>
    <p:extLst>
      <p:ext uri="{BB962C8B-B14F-4D97-AF65-F5344CB8AC3E}">
        <p14:creationId xmlns:p14="http://schemas.microsoft.com/office/powerpoint/2010/main" val="345597830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AEACC-F12F-8C4F-A564-0DA256D47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breakdown ROI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F6E26B-E8AA-1544-86FA-FBE5E9459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437" y="4525962"/>
            <a:ext cx="9505950" cy="40885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58283A-F5F8-AC43-AFA2-056790516AAA}"/>
              </a:ext>
            </a:extLst>
          </p:cNvPr>
          <p:cNvSpPr txBox="1"/>
          <p:nvPr/>
        </p:nvSpPr>
        <p:spPr>
          <a:xfrm>
            <a:off x="13228637" y="3970838"/>
            <a:ext cx="868680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600" dirty="0"/>
              <a:t>Notes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Rarely only incur one-off costs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Generally will be some increase to the cost of current operations or other costs (additional software purchases)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Benefits can be for the business (internal users) or for customers (external users)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Benefits could come in the form of better using existing resources</a:t>
            </a:r>
          </a:p>
        </p:txBody>
      </p:sp>
    </p:spTree>
    <p:extLst>
      <p:ext uri="{BB962C8B-B14F-4D97-AF65-F5344CB8AC3E}">
        <p14:creationId xmlns:p14="http://schemas.microsoft.com/office/powerpoint/2010/main" val="2674788281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A58AF8-BE66-5244-81B1-85445762C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creation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7CBB2-41C3-9540-8DD3-7FB9435BA9C8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BA projects generally don’t create value in themselves</a:t>
            </a:r>
          </a:p>
          <a:p>
            <a:r>
              <a:rPr lang="en-US" dirty="0"/>
              <a:t>Value shows up only in improved decisions (may not pay off for a while) OR</a:t>
            </a:r>
          </a:p>
          <a:p>
            <a:r>
              <a:rPr lang="en-US" dirty="0"/>
              <a:t>In improved processes (new or updated)</a:t>
            </a:r>
          </a:p>
          <a:p>
            <a:r>
              <a:rPr lang="en-US" dirty="0"/>
              <a:t>Means we generally should make an estimate for what the future benefit will be</a:t>
            </a:r>
          </a:p>
        </p:txBody>
      </p:sp>
    </p:spTree>
    <p:extLst>
      <p:ext uri="{BB962C8B-B14F-4D97-AF65-F5344CB8AC3E}">
        <p14:creationId xmlns:p14="http://schemas.microsoft.com/office/powerpoint/2010/main" val="2953442959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35000</TotalTime>
  <Words>443</Words>
  <Application>Microsoft Macintosh PowerPoint</Application>
  <PresentationFormat>Custom</PresentationFormat>
  <Paragraphs>59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ＭＳ Ｐゴシック</vt:lpstr>
      <vt:lpstr>Arial</vt:lpstr>
      <vt:lpstr>Calibri</vt:lpstr>
      <vt:lpstr>Online Programs Template White[1]</vt:lpstr>
      <vt:lpstr>PowerPoint Presentation</vt:lpstr>
      <vt:lpstr>Recap</vt:lpstr>
      <vt:lpstr>PowerPoint Presentation</vt:lpstr>
      <vt:lpstr>PowerPoint Presentation</vt:lpstr>
      <vt:lpstr>PowerPoint Presentation</vt:lpstr>
      <vt:lpstr>Business case</vt:lpstr>
      <vt:lpstr>High Cost, High Benefit</vt:lpstr>
      <vt:lpstr>Further breakdown ROI</vt:lpstr>
      <vt:lpstr>Value creation</vt:lpstr>
      <vt:lpstr>example</vt:lpstr>
      <vt:lpstr>PowerPoint Presentation</vt:lpstr>
      <vt:lpstr>New process proposal</vt:lpstr>
      <vt:lpstr>PowerPoint Presentation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521</cp:revision>
  <dcterms:created xsi:type="dcterms:W3CDTF">2007-05-02T01:14:38Z</dcterms:created>
  <dcterms:modified xsi:type="dcterms:W3CDTF">2019-08-07T15:56:16Z</dcterms:modified>
</cp:coreProperties>
</file>

<file path=docProps/thumbnail.jpeg>
</file>